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72" r:id="rId14"/>
    <p:sldId id="270" r:id="rId15"/>
    <p:sldId id="271" r:id="rId16"/>
    <p:sldId id="274" r:id="rId17"/>
    <p:sldId id="275" r:id="rId18"/>
    <p:sldId id="268" r:id="rId19"/>
    <p:sldId id="273" r:id="rId20"/>
    <p:sldId id="283" r:id="rId21"/>
    <p:sldId id="284" r:id="rId22"/>
    <p:sldId id="285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7"/>
    <p:restoredTop sz="94599"/>
  </p:normalViewPr>
  <p:slideViewPr>
    <p:cSldViewPr snapToGrid="0" snapToObjects="1">
      <p:cViewPr varScale="1">
        <p:scale>
          <a:sx n="100" d="100"/>
          <a:sy n="100" d="100"/>
        </p:scale>
        <p:origin x="-29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05/03/19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05/03/19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https://www.youtube.com/embed/7dAYhUwJKpk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https://www.youtube.com/embed/UKULc0Gbi34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ideo" Target="https://www.youtube.com/embed/OFqe-XZHcJg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2C05F27-AD04-3F4F-9B4E-D65BEDFA5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4178" y="4960137"/>
            <a:ext cx="8477955" cy="1463040"/>
          </a:xfrm>
        </p:spPr>
        <p:txBody>
          <a:bodyPr>
            <a:noAutofit/>
          </a:bodyPr>
          <a:lstStyle/>
          <a:p>
            <a:r>
              <a:rPr lang="es-ES_tradnl" sz="3600" b="1" dirty="0"/>
              <a:t>Incorporación de la perspectiva de género en el transporte colectivo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26850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C30C4BA-3C13-C046-8458-52E7633E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No todos los hombres acosan.</a:t>
            </a:r>
            <a:endParaRPr lang="es-MX" sz="3600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BDB534F-79C2-BC4C-84EC-11DD466D900F}"/>
              </a:ext>
            </a:extLst>
          </p:cNvPr>
          <p:cNvSpPr txBox="1"/>
          <p:nvPr/>
        </p:nvSpPr>
        <p:spPr>
          <a:xfrm>
            <a:off x="6537960" y="1776222"/>
            <a:ext cx="53263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Existen prácticas que se encuentran normalizadas y que pueden constituirse como acoso o violencia sexual.</a:t>
            </a:r>
          </a:p>
          <a:p>
            <a:pPr algn="just"/>
            <a:endParaRPr lang="es-MX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Es importante comenzar a cuestionar creerncias y patrones que consiederamos normales y que constituyen agresiones contra mujeres.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800" dirty="0"/>
          </a:p>
        </p:txBody>
      </p:sp>
      <p:pic>
        <p:nvPicPr>
          <p:cNvPr id="6" name="7dAYhUwJKpk"/>
          <p:cNvPicPr>
            <a:picLocks noRot="1" noChangeAspect="1"/>
          </p:cNvPicPr>
          <p:nvPr>
            <a:quickTimeFile r:link="rId1"/>
          </p:nvPr>
        </p:nvPicPr>
        <p:blipFill>
          <a:blip r:embed="rId3"/>
          <a:stretch>
            <a:fillRect/>
          </a:stretch>
        </p:blipFill>
        <p:spPr>
          <a:xfrm>
            <a:off x="333703" y="2202819"/>
            <a:ext cx="6032553" cy="339331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00970" y="5590296"/>
            <a:ext cx="554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Video: </a:t>
            </a:r>
            <a:r>
              <a:rPr lang="es-ES" dirty="0" err="1" smtClean="0"/>
              <a:t>https</a:t>
            </a:r>
            <a:r>
              <a:rPr lang="es-ES" dirty="0"/>
              <a:t>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=7dAYhUwJKpk</a:t>
            </a:r>
          </a:p>
        </p:txBody>
      </p:sp>
    </p:spTree>
    <p:extLst>
      <p:ext uri="{BB962C8B-B14F-4D97-AF65-F5344CB8AC3E}">
        <p14:creationId xmlns:p14="http://schemas.microsoft.com/office/powerpoint/2010/main" val="212719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5AE96F-A712-C349-B108-6A5F184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Perspectiva de género.</a:t>
            </a:r>
            <a:endParaRPr lang="es-MX" sz="3600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FB40712-5730-A74D-AC84-8EC6A29EA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43" r="341"/>
          <a:stretch/>
        </p:blipFill>
        <p:spPr>
          <a:xfrm>
            <a:off x="6661404" y="2224398"/>
            <a:ext cx="4940046" cy="287465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12A450E-8488-B446-9D09-9E6F05A34C65}"/>
              </a:ext>
            </a:extLst>
          </p:cNvPr>
          <p:cNvSpPr txBox="1"/>
          <p:nvPr/>
        </p:nvSpPr>
        <p:spPr>
          <a:xfrm>
            <a:off x="468630" y="1801134"/>
            <a:ext cx="60213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400" b="1" dirty="0"/>
              <a:t>La perspectiva de género </a:t>
            </a:r>
            <a:r>
              <a:rPr lang="es-ES_tradnl" sz="2400" b="1" dirty="0" smtClean="0"/>
              <a:t>es </a:t>
            </a:r>
            <a:r>
              <a:rPr lang="es-ES_tradnl" sz="2400" b="1" dirty="0"/>
              <a:t>aquella mirada que pone énfasis en la forma en que ciertas situaciones, problemáticas o acciones repercuten de manera específica en la vida de las mujeres.</a:t>
            </a:r>
            <a:r>
              <a:rPr lang="es-ES_tradnl" sz="2400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400" dirty="0"/>
              <a:t>A</a:t>
            </a:r>
            <a:r>
              <a:rPr lang="es-ES_tradnl" sz="2400" dirty="0" smtClean="0"/>
              <a:t>nalizar </a:t>
            </a:r>
            <a:r>
              <a:rPr lang="es-ES_tradnl" sz="2400" dirty="0"/>
              <a:t>cualquier hecho con perspectiva de género permite entenderlo de forma integral, dejando ver que las </a:t>
            </a:r>
            <a:r>
              <a:rPr lang="es-ES_tradnl" sz="2400" b="1" dirty="0"/>
              <a:t>repercusiones para las mujeres tienen características específicas.</a:t>
            </a:r>
            <a:r>
              <a:rPr lang="es-MX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517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5AE96F-A712-C349-B108-6A5F184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lAS MUJERES Y EL TRABAJO REMUNERADO.</a:t>
            </a:r>
            <a:endParaRPr lang="es-MX" sz="3600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E588291-54B2-9A44-BD36-0F9DA0AD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9" y="2000250"/>
            <a:ext cx="6331069" cy="45834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AD6FBB41-3AF7-0646-8E36-DF197D64B508}"/>
              </a:ext>
            </a:extLst>
          </p:cNvPr>
          <p:cNvSpPr txBox="1"/>
          <p:nvPr/>
        </p:nvSpPr>
        <p:spPr>
          <a:xfrm>
            <a:off x="7132320" y="2000250"/>
            <a:ext cx="49339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200" dirty="0"/>
              <a:t>A medida que las mujeres comenzaron a insertarse en el mundo del trabajo, surgieron nuevas formas de relación entre hombres y mujeres.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200" dirty="0"/>
              <a:t>El espacio laboral, se configuró como nuevo escenario para el ejercicio de prácticas de discriminación y acoso sexual contra las mujeres.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200" b="1" dirty="0"/>
              <a:t>Los hombres se burlaban de sus compañeras de trabajo pensando que por ser mujeres, no tenían las mismas capacidades.</a:t>
            </a:r>
          </a:p>
        </p:txBody>
      </p:sp>
    </p:spTree>
    <p:extLst>
      <p:ext uri="{BB962C8B-B14F-4D97-AF65-F5344CB8AC3E}">
        <p14:creationId xmlns:p14="http://schemas.microsoft.com/office/powerpoint/2010/main" val="418415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1C77845-1773-8A4E-8C20-2E9EA49B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928" y="684693"/>
            <a:ext cx="4969705" cy="5532120"/>
          </a:xfrm>
          <a:prstGeom prst="rect">
            <a:avLst/>
          </a:prstGeom>
        </p:spPr>
      </p:pic>
      <p:pic>
        <p:nvPicPr>
          <p:cNvPr id="1026" name="Picture 2" descr="https://scontent.fmex15-1.fna.fbcdn.net/v/t1.15752-9/52940763_303275653693348_4738126166244720640_n.jpg?_nc_cat=100&amp;_nc_ht=scontent.fmex15-1.fna&amp;oh=48b34dfd7529ed67903c286a6812195b&amp;oe=5CE5AC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5" y="819483"/>
            <a:ext cx="4974461" cy="41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6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5AE96F-A712-C349-B108-6A5F184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La lucha por la igualdad entre mujeres y hombres.</a:t>
            </a:r>
            <a:endParaRPr lang="es-MX" sz="3600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3C3A6F2-28F0-284C-9B1E-AE72CA82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48" y="2205990"/>
            <a:ext cx="7465578" cy="42862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0502586-F594-4045-B371-04AEF47CF87C}"/>
              </a:ext>
            </a:extLst>
          </p:cNvPr>
          <p:cNvSpPr txBox="1"/>
          <p:nvPr/>
        </p:nvSpPr>
        <p:spPr>
          <a:xfrm>
            <a:off x="8241030" y="2000250"/>
            <a:ext cx="3825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200" dirty="0"/>
              <a:t>En México, las mujeres pudimos votar hasta 1953 y la violencia en el hogar se reconoció hasta los años 90.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AF11643-DA38-2B48-A2FE-C1D96556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09" t="24833" r="14406" b="16166"/>
          <a:stretch/>
        </p:blipFill>
        <p:spPr>
          <a:xfrm>
            <a:off x="8241030" y="3863340"/>
            <a:ext cx="3816135" cy="25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5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5AE96F-A712-C349-B108-6A5F184E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83464"/>
            <a:ext cx="9720072" cy="1499616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La violencia contra las mujeres.</a:t>
            </a:r>
            <a:endParaRPr lang="es-MX" sz="3600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D01CA91-CA25-294E-8410-167A61270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1257300"/>
            <a:ext cx="5600700" cy="56007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6B38B62-7DDA-2944-BAAA-940B0FA8B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303" y="1548581"/>
            <a:ext cx="4885874" cy="48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15DA49F-2387-F644-B0DC-A75AB1DEE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63" y="577976"/>
            <a:ext cx="6547268" cy="60971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2C0E715-854F-394C-81D7-0C7AFF01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586293"/>
            <a:ext cx="4080510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6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C80C7070-B22A-8E4F-B802-B00AB6EBF5D4}"/>
              </a:ext>
            </a:extLst>
          </p:cNvPr>
          <p:cNvSpPr txBox="1"/>
          <p:nvPr/>
        </p:nvSpPr>
        <p:spPr>
          <a:xfrm>
            <a:off x="7223760" y="666522"/>
            <a:ext cx="44119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b="1" dirty="0">
                <a:solidFill>
                  <a:schemeClr val="accent2">
                    <a:lumMod val="75000"/>
                  </a:schemeClr>
                </a:solidFill>
              </a:rPr>
              <a:t>La perspectiva de género y la lucha por la igualdad, no tiene que ver con demostrar que un sexo es mejor que otro o de enemistar a hombres y </a:t>
            </a:r>
            <a:r>
              <a:rPr lang="es-ES_tradnl" sz="2800" b="1" dirty="0" smtClean="0">
                <a:solidFill>
                  <a:schemeClr val="accent2">
                    <a:lumMod val="75000"/>
                  </a:schemeClr>
                </a:solidFill>
              </a:rPr>
              <a:t>mujeres.</a:t>
            </a:r>
          </a:p>
          <a:p>
            <a:pPr algn="just"/>
            <a:endParaRPr lang="es-ES_tradnl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s-ES_tradnl" sz="2800" dirty="0" smtClean="0">
                <a:solidFill>
                  <a:srgbClr val="00B050"/>
                </a:solidFill>
              </a:rPr>
              <a:t>Por </a:t>
            </a:r>
            <a:r>
              <a:rPr lang="es-ES_tradnl" sz="2800" dirty="0">
                <a:solidFill>
                  <a:srgbClr val="00B050"/>
                </a:solidFill>
              </a:rPr>
              <a:t>como están las cosas, </a:t>
            </a:r>
            <a:r>
              <a:rPr lang="es-ES_tradnl" sz="2800" b="1" dirty="0">
                <a:solidFill>
                  <a:srgbClr val="00B050"/>
                </a:solidFill>
              </a:rPr>
              <a:t>las mujeres tienen miedo y justo por eso, es importante generar un espacio de cordialidad y que ellas perciban como seguro. </a:t>
            </a:r>
            <a:endParaRPr lang="es-MX" sz="2800" dirty="0">
              <a:solidFill>
                <a:srgbClr val="00B05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38980" y="11885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Video 1: https</a:t>
            </a:r>
            <a:r>
              <a:rPr lang="es-MX" dirty="0"/>
              <a:t>://www.facebook.com/CulturaColectiv/videos/1197744866903092/</a:t>
            </a:r>
          </a:p>
        </p:txBody>
      </p:sp>
      <p:pic>
        <p:nvPicPr>
          <p:cNvPr id="2050" name="Picture 2" descr="Resultado de imagen para hombres femini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80" y="2344994"/>
            <a:ext cx="5148311" cy="287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12951" y="5758934"/>
            <a:ext cx="6552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Video 2: </a:t>
            </a:r>
            <a:r>
              <a:rPr lang="es-ES" dirty="0" err="1" smtClean="0"/>
              <a:t>https</a:t>
            </a:r>
            <a:r>
              <a:rPr lang="es-ES" dirty="0"/>
              <a:t>://</a:t>
            </a:r>
            <a:r>
              <a:rPr lang="es-ES" dirty="0" err="1"/>
              <a:t>www.facebook.com</a:t>
            </a:r>
            <a:r>
              <a:rPr lang="es-ES" dirty="0"/>
              <a:t>/</a:t>
            </a:r>
            <a:r>
              <a:rPr lang="es-ES" dirty="0" err="1"/>
              <a:t>watch</a:t>
            </a:r>
            <a:r>
              <a:rPr lang="es-ES" dirty="0"/>
              <a:t>/?v=466168730581246</a:t>
            </a:r>
          </a:p>
        </p:txBody>
      </p:sp>
    </p:spTree>
    <p:extLst>
      <p:ext uri="{BB962C8B-B14F-4D97-AF65-F5344CB8AC3E}">
        <p14:creationId xmlns:p14="http://schemas.microsoft.com/office/powerpoint/2010/main" val="35525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D6CB5D4-F299-4044-9B2B-1237423AF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500" r="1330" b="36833"/>
          <a:stretch/>
        </p:blipFill>
        <p:spPr>
          <a:xfrm>
            <a:off x="275763" y="2057400"/>
            <a:ext cx="4848687" cy="46177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96A24F6-205F-064A-99D8-43B12ADB5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460" y="205740"/>
            <a:ext cx="6858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8DF0544-4916-F941-BAA1-D8F3E855EAE4}"/>
              </a:ext>
            </a:extLst>
          </p:cNvPr>
          <p:cNvSpPr txBox="1"/>
          <p:nvPr/>
        </p:nvSpPr>
        <p:spPr>
          <a:xfrm>
            <a:off x="868680" y="525780"/>
            <a:ext cx="3486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7030A0"/>
                </a:solidFill>
              </a:rPr>
              <a:t>De lo que se trata es de ser mejores personas y desempeñar nuestro trabajo de manera profesional.</a:t>
            </a:r>
          </a:p>
        </p:txBody>
      </p:sp>
    </p:spTree>
    <p:extLst>
      <p:ext uri="{BB962C8B-B14F-4D97-AF65-F5344CB8AC3E}">
        <p14:creationId xmlns:p14="http://schemas.microsoft.com/office/powerpoint/2010/main" val="191597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4A0393-4C98-1C43-945C-34498F24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" y="5063008"/>
            <a:ext cx="8218170" cy="1463040"/>
          </a:xfrm>
        </p:spPr>
        <p:txBody>
          <a:bodyPr>
            <a:noAutofit/>
          </a:bodyPr>
          <a:lstStyle/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es-MX" sz="3600" b="1" dirty="0" smtClean="0">
                <a:solidFill>
                  <a:schemeClr val="accent2">
                    <a:lumMod val="75000"/>
                  </a:schemeClr>
                </a:solidFill>
              </a:rPr>
              <a:t>Recomendaciones</a:t>
            </a:r>
            <a:endParaRPr lang="es-MX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8F710CD-C0D0-1B4E-93CA-F846CA584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48" y="0"/>
            <a:ext cx="12188952" cy="4572000"/>
          </a:xfrm>
        </p:spPr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7B460EA-A771-804F-9216-8CC9164B3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50" r="-622"/>
          <a:stretch/>
        </p:blipFill>
        <p:spPr>
          <a:xfrm>
            <a:off x="2324156" y="1285398"/>
            <a:ext cx="7451865" cy="32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1953FA4-9570-434E-A8FD-5956E477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145" y="3023419"/>
            <a:ext cx="5997198" cy="24744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CB0297-CC39-3C4E-9AD4-6C293721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cONTENIDO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4D79D71-CEF6-AA42-807B-C88C6B5AD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776222"/>
            <a:ext cx="9720073" cy="4023360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s-MX" sz="36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Igualdad y buen trato a </a:t>
            </a:r>
            <a:r>
              <a:rPr lang="es-MX" sz="3600" b="1" dirty="0" smtClean="0">
                <a:solidFill>
                  <a:schemeClr val="accent5">
                    <a:lumMod val="50000"/>
                  </a:schemeClr>
                </a:solidFill>
              </a:rPr>
              <a:t>mujeres, </a:t>
            </a:r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compañeras de trabajo y usuarias del servicio de transporte.</a:t>
            </a:r>
          </a:p>
          <a:p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s-MX" sz="36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Casos prácticos.</a:t>
            </a:r>
          </a:p>
        </p:txBody>
      </p:sp>
    </p:spTree>
    <p:extLst>
      <p:ext uri="{BB962C8B-B14F-4D97-AF65-F5344CB8AC3E}">
        <p14:creationId xmlns:p14="http://schemas.microsoft.com/office/powerpoint/2010/main" val="296749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F8B472-34D9-5347-84EC-A9A97BFD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MIRADAS Y TOCAMIENTOS. LENGUAJE CORPORAL.</a:t>
            </a:r>
            <a:endParaRPr lang="es-MX" sz="3600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6A95C44-FF22-B74B-91ED-FF4B397A2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690" y="2343150"/>
            <a:ext cx="5608320" cy="315468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64CDE440-F10C-E340-AA9D-81E7A9D5FABA}"/>
              </a:ext>
            </a:extLst>
          </p:cNvPr>
          <p:cNvSpPr/>
          <p:nvPr/>
        </p:nvSpPr>
        <p:spPr>
          <a:xfrm>
            <a:off x="441960" y="2569046"/>
            <a:ext cx="4187190" cy="3291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539750" algn="l"/>
                <a:tab pos="659765" algn="l"/>
              </a:tabLst>
            </a:pPr>
            <a:r>
              <a:rPr lang="es-ES_tradnl" sz="2400" b="1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S</a:t>
            </a:r>
            <a:r>
              <a:rPr lang="es-ES_tradnl" sz="2400" b="1" dirty="0" smtClean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e </a:t>
            </a:r>
            <a:r>
              <a:rPr lang="es-ES_tradnl" sz="2400" b="1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debe procurar evitar el mayor grado de contacto físico. </a:t>
            </a:r>
          </a:p>
          <a:p>
            <a:pPr marL="342900" lvl="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539750" algn="l"/>
                <a:tab pos="659765" algn="l"/>
              </a:tabLst>
            </a:pPr>
            <a:r>
              <a:rPr lang="es-ES_tradnl" sz="2400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Las miradas deben realizarse de forma natural entendiendo </a:t>
            </a:r>
            <a:r>
              <a:rPr lang="es-ES_tradnl" sz="2400" dirty="0" smtClean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que se </a:t>
            </a:r>
            <a:r>
              <a:rPr lang="es-ES_tradnl" sz="2400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trata de una </a:t>
            </a:r>
            <a:r>
              <a:rPr lang="es-ES_tradnl" sz="2400" dirty="0" smtClean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clienta.</a:t>
            </a:r>
            <a:endParaRPr lang="es-MX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3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F8B472-34D9-5347-84EC-A9A97BFD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CUIDADO </a:t>
            </a:r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DEL ESPACIO.</a:t>
            </a:r>
            <a:endParaRPr lang="es-MX" sz="3600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D52E6D47-217C-0C46-AEC2-7AD724C8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830" y="2194560"/>
            <a:ext cx="5368290" cy="364617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0E937FC-CE30-064E-B98B-0D78999B9D2C}"/>
              </a:ext>
            </a:extLst>
          </p:cNvPr>
          <p:cNvSpPr/>
          <p:nvPr/>
        </p:nvSpPr>
        <p:spPr>
          <a:xfrm>
            <a:off x="384810" y="2084832"/>
            <a:ext cx="5901690" cy="419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539750" algn="l"/>
                <a:tab pos="659765" algn="l"/>
              </a:tabLst>
            </a:pPr>
            <a:r>
              <a:rPr lang="es-ES_tradnl" sz="2800" dirty="0" smtClean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Se </a:t>
            </a:r>
            <a:r>
              <a:rPr lang="es-ES_tradnl" sz="2800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debe cuidar el espacio y </a:t>
            </a:r>
            <a:r>
              <a:rPr lang="es-ES_tradnl" sz="2800" b="1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no dejar a la vista objetos o contenidos que pudieran resultar confusos </a:t>
            </a:r>
            <a:r>
              <a:rPr lang="es-ES_tradnl" sz="2800" dirty="0" smtClean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(</a:t>
            </a:r>
            <a:r>
              <a:rPr lang="es-ES_tradnl" sz="2800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Objetos de defensa del chofer, revistas, posters o imágenes cuyo contenido muestren el cuerpo de las mujeres)</a:t>
            </a:r>
            <a:endParaRPr lang="es-MX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F8B472-34D9-5347-84EC-A9A97BFD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SUSTANCIAS. OFRECER AGUA O DULCES.</a:t>
            </a:r>
            <a:endParaRPr lang="es-MX" sz="3600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562C524-8716-8349-930B-E7F405BA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0" y="2084832"/>
            <a:ext cx="5527040" cy="31089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FACBFBD-FE92-DD48-828A-DF9C57CBB30D}"/>
              </a:ext>
            </a:extLst>
          </p:cNvPr>
          <p:cNvSpPr/>
          <p:nvPr/>
        </p:nvSpPr>
        <p:spPr>
          <a:xfrm>
            <a:off x="453389" y="2275509"/>
            <a:ext cx="5690235" cy="420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539750" algn="l"/>
                <a:tab pos="659765" algn="l"/>
              </a:tabLst>
            </a:pPr>
            <a:r>
              <a:rPr lang="es-ES_tradnl" sz="2400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Se sugiere no ofrecer ningún tipo de bebida o alimento a las usuarias. </a:t>
            </a:r>
          </a:p>
          <a:p>
            <a:pPr marL="342900" lvl="0" indent="-34290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539750" algn="l"/>
                <a:tab pos="659765" algn="l"/>
              </a:tabLst>
            </a:pPr>
            <a:r>
              <a:rPr lang="es-ES_tradnl" sz="2400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Al respecto, es importante considerar que, </a:t>
            </a:r>
            <a:r>
              <a:rPr lang="es-ES_tradnl" sz="2400" b="1" dirty="0" smtClean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han </a:t>
            </a:r>
            <a:r>
              <a:rPr lang="es-ES_tradnl" sz="2400" b="1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habido casos de intentos de secuestro a mujeres utilizando estas sustancias, </a:t>
            </a:r>
            <a:r>
              <a:rPr lang="es-ES_tradnl" sz="2400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casos que se han </a:t>
            </a:r>
            <a:r>
              <a:rPr lang="es-ES_tradnl" sz="2400" dirty="0" err="1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viralizado</a:t>
            </a:r>
            <a:r>
              <a:rPr lang="es-ES_tradnl" sz="2400" dirty="0">
                <a:solidFill>
                  <a:srgbClr val="00000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rebuchet MS" panose="020B0703020202090204" pitchFamily="34" charset="0"/>
              </a:rPr>
              <a:t> en redes sociales y de los que muchas mujeres tienen conocimiento.</a:t>
            </a:r>
            <a:endParaRPr lang="es-MX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8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F8B472-34D9-5347-84EC-A9A97BFD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5 PUNTOS CLAVE PARA APLICAR LA PERSPECTIVA DE GÉNERO EN EL TRABAJO DE CONDUCTOR/a</a:t>
            </a:r>
            <a:endParaRPr lang="es-MX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B60A65A-8980-5649-AD63-5E69A518CDDE}"/>
              </a:ext>
            </a:extLst>
          </p:cNvPr>
          <p:cNvSpPr txBox="1"/>
          <p:nvPr/>
        </p:nvSpPr>
        <p:spPr>
          <a:xfrm>
            <a:off x="685801" y="2084832"/>
            <a:ext cx="110054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s-ES_tradnl" sz="2800" b="1" dirty="0" smtClean="0">
                <a:solidFill>
                  <a:schemeClr val="accent4"/>
                </a:solidFill>
              </a:rPr>
              <a:t>CORDIALIDAD Y BUEN TRATO</a:t>
            </a:r>
            <a:r>
              <a:rPr lang="es-ES_tradnl" sz="2800" b="1" dirty="0" smtClean="0"/>
              <a:t>, RECORDANDO SIEMPRE QUE LA RELACIÓN ES CONDUCTOR-USUARIA/O.</a:t>
            </a:r>
          </a:p>
          <a:p>
            <a:pPr marL="457200" indent="-457200">
              <a:buAutoNum type="arabicPeriod"/>
            </a:pPr>
            <a:r>
              <a:rPr lang="es-ES_tradnl" sz="2800" b="1" dirty="0" smtClean="0"/>
              <a:t>ANTE </a:t>
            </a:r>
            <a:r>
              <a:rPr lang="es-ES_tradnl" sz="2800" b="1" dirty="0"/>
              <a:t>CUALQUIER EVENTUALIDAD, </a:t>
            </a:r>
            <a:r>
              <a:rPr lang="es-ES_tradnl" sz="2800" b="1" dirty="0">
                <a:solidFill>
                  <a:schemeClr val="accent4"/>
                </a:solidFill>
              </a:rPr>
              <a:t>REPORTAR INMEDIATAMENTE A SOPORTE.</a:t>
            </a:r>
          </a:p>
          <a:p>
            <a:pPr marL="457200" indent="-457200">
              <a:buAutoNum type="arabicPeriod"/>
            </a:pPr>
            <a:r>
              <a:rPr lang="es-ES_tradnl" sz="2800" b="1" dirty="0"/>
              <a:t>NO DAR PIE A SITUACIONES QUE PUEDAN ESTAR SUJETAS A LA </a:t>
            </a:r>
            <a:r>
              <a:rPr lang="es-ES_tradnl" sz="2800" b="1" dirty="0">
                <a:solidFill>
                  <a:schemeClr val="accent4"/>
                </a:solidFill>
              </a:rPr>
              <a:t>INTERPRETACIÓN.</a:t>
            </a:r>
          </a:p>
          <a:p>
            <a:pPr marL="457200" indent="-457200">
              <a:buAutoNum type="arabicPeriod"/>
            </a:pPr>
            <a:r>
              <a:rPr lang="es-ES_tradnl" sz="2800" b="1" dirty="0"/>
              <a:t>ESTAR SIEMPRE </a:t>
            </a:r>
            <a:r>
              <a:rPr lang="es-ES_tradnl" sz="2800" b="1" dirty="0">
                <a:solidFill>
                  <a:schemeClr val="accent4"/>
                </a:solidFill>
              </a:rPr>
              <a:t>ATENTO A LO QUE SE HACE Y DICE</a:t>
            </a:r>
            <a:r>
              <a:rPr lang="es-ES_tradnl" sz="2800" b="1" dirty="0"/>
              <a:t>. 5 SENTIDOS ALERTAS.</a:t>
            </a:r>
          </a:p>
          <a:p>
            <a:pPr marL="457200" indent="-457200">
              <a:buAutoNum type="arabicPeriod"/>
            </a:pPr>
            <a:r>
              <a:rPr lang="es-ES_tradnl" sz="2800" b="1" dirty="0"/>
              <a:t>TENER SIEMPRE PRESENTE EL </a:t>
            </a:r>
            <a:r>
              <a:rPr lang="es-ES_tradnl" sz="2800" b="1" dirty="0">
                <a:solidFill>
                  <a:schemeClr val="accent4"/>
                </a:solidFill>
              </a:rPr>
              <a:t>CONTEXTO DE DESIGUALDAD EN </a:t>
            </a:r>
            <a:r>
              <a:rPr lang="es-ES_tradnl" sz="2800" b="1" dirty="0" smtClean="0">
                <a:solidFill>
                  <a:schemeClr val="accent4"/>
                </a:solidFill>
              </a:rPr>
              <a:t>QUE VIVIMOS.</a:t>
            </a:r>
            <a:endParaRPr lang="es-MX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5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4A0393-4C98-1C43-945C-34498F24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51578"/>
            <a:ext cx="8218170" cy="1463040"/>
          </a:xfrm>
        </p:spPr>
        <p:txBody>
          <a:bodyPr>
            <a:noAutofit/>
          </a:bodyPr>
          <a:lstStyle/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s-MX" sz="36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Igualdad y buen trato a </a:t>
            </a:r>
            <a:r>
              <a:rPr lang="es-MX" sz="3600" b="1" dirty="0" smtClean="0">
                <a:solidFill>
                  <a:schemeClr val="accent2">
                    <a:lumMod val="75000"/>
                  </a:schemeClr>
                </a:solidFill>
              </a:rPr>
              <a:t>mujeres, </a:t>
            </a:r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compañeras de trabajo y usuarias del servicio de transporte.</a:t>
            </a:r>
            <a:endParaRPr lang="es-MX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8F710CD-C0D0-1B4E-93CA-F846CA584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48" y="0"/>
            <a:ext cx="12188952" cy="4572000"/>
          </a:xfrm>
        </p:spPr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833C0B2-31E9-AF43-93A8-C19E14319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804" y="1308101"/>
            <a:ext cx="4252366" cy="29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7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CB4E591E-3BB9-B140-83F5-7273D80C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>
                <a:solidFill>
                  <a:schemeClr val="accent2">
                    <a:lumMod val="75000"/>
                  </a:schemeClr>
                </a:solidFill>
              </a:rPr>
              <a:t>Desigualdad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="" xmlns:a16="http://schemas.microsoft.com/office/drawing/2014/main" id="{4FB0B304-5A5F-8948-9775-DD2801791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73" y="2981896"/>
            <a:ext cx="6524117" cy="3675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A20CAE1-D136-1047-A5E1-C91269BED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3"/>
          <a:stretch/>
        </p:blipFill>
        <p:spPr>
          <a:xfrm>
            <a:off x="4992624" y="308610"/>
            <a:ext cx="4805496" cy="16162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E0FC4D6-6FD9-D343-8353-E3A965AA6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720" y="4260723"/>
            <a:ext cx="4505281" cy="239642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0BC24F1B-62FA-2C48-B6E6-4B62CEA73E08}"/>
              </a:ext>
            </a:extLst>
          </p:cNvPr>
          <p:cNvSpPr txBox="1"/>
          <p:nvPr/>
        </p:nvSpPr>
        <p:spPr>
          <a:xfrm>
            <a:off x="6846570" y="2201418"/>
            <a:ext cx="491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schemeClr val="accent2">
                    <a:lumMod val="50000"/>
                  </a:schemeClr>
                </a:solidFill>
              </a:rPr>
              <a:t>Existen grupos que históricamente han estado oprimidos o en desventaja frente a grupos más poderosos: personas negras, indígenas, con discapacidad, etc.</a:t>
            </a:r>
          </a:p>
        </p:txBody>
      </p:sp>
    </p:spTree>
    <p:extLst>
      <p:ext uri="{BB962C8B-B14F-4D97-AF65-F5344CB8AC3E}">
        <p14:creationId xmlns:p14="http://schemas.microsoft.com/office/powerpoint/2010/main" val="95844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F0254AF-8634-9C44-90D7-E428354E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585216"/>
            <a:ext cx="7347746" cy="1499616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Políticas a favor de la inclusión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988E8F6-9418-F244-87D0-76CB5A34C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474" y="666480"/>
            <a:ext cx="3302156" cy="57000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6BF6A99-E440-D943-A5CE-B95895FE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8" y="2457450"/>
            <a:ext cx="2969675" cy="3708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B5DFD29-0A49-1449-86EB-7F47A1201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2457449"/>
            <a:ext cx="4499386" cy="33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D93BD54-4D9A-2A49-8EB8-67B37A7C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Desigualdad de género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FB28040-A8E9-854A-A46D-C4802B6954C0}"/>
              </a:ext>
            </a:extLst>
          </p:cNvPr>
          <p:cNvSpPr txBox="1"/>
          <p:nvPr/>
        </p:nvSpPr>
        <p:spPr>
          <a:xfrm>
            <a:off x="2030878" y="1936533"/>
            <a:ext cx="7602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chemeClr val="accent5">
                    <a:lumMod val="50000"/>
                  </a:schemeClr>
                </a:solidFill>
              </a:rPr>
              <a:t>Tratar con dignidad a las personas que nos rodean:</a:t>
            </a:r>
            <a:endParaRPr lang="es-MX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UKULc0Gbi34"/>
          <p:cNvPicPr>
            <a:picLocks noRot="1" noChangeAspect="1"/>
          </p:cNvPicPr>
          <p:nvPr>
            <a:quickTimeFile r:link="rId1"/>
          </p:nvPr>
        </p:nvPicPr>
        <p:blipFill>
          <a:blip r:embed="rId3"/>
          <a:stretch>
            <a:fillRect/>
          </a:stretch>
        </p:blipFill>
        <p:spPr>
          <a:xfrm>
            <a:off x="2792361" y="2610465"/>
            <a:ext cx="6867833" cy="386315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756714" y="6480487"/>
            <a:ext cx="5392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Video: </a:t>
            </a:r>
            <a:r>
              <a:rPr lang="es-ES" dirty="0" err="1" smtClean="0"/>
              <a:t>https</a:t>
            </a:r>
            <a:r>
              <a:rPr lang="es-ES" dirty="0"/>
              <a:t>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=E6TabxErL2s</a:t>
            </a:r>
          </a:p>
        </p:txBody>
      </p:sp>
    </p:spTree>
    <p:extLst>
      <p:ext uri="{BB962C8B-B14F-4D97-AF65-F5344CB8AC3E}">
        <p14:creationId xmlns:p14="http://schemas.microsoft.com/office/powerpoint/2010/main" val="282728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409A55-E2FF-1340-BCFB-31763A2B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Todas y todos estamos expuestos a la violencia y a la inseguridad.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B6AC026-595A-2A43-B06D-4C756E730957}"/>
              </a:ext>
            </a:extLst>
          </p:cNvPr>
          <p:cNvSpPr txBox="1"/>
          <p:nvPr/>
        </p:nvSpPr>
        <p:spPr>
          <a:xfrm>
            <a:off x="6371302" y="2182475"/>
            <a:ext cx="55730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Generalmente intervienen elementos de índole sexual.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Se incorporan cuestiones referentes al sexismo y a la misoginia.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La mayor parte de la violencia contra las mujeres es cometida por compañeros íntimos, parejas, exparejas, familiares o conocidos de las mujeres. </a:t>
            </a:r>
          </a:p>
        </p:txBody>
      </p:sp>
      <p:pic>
        <p:nvPicPr>
          <p:cNvPr id="6" name="OFqe-XZHcJg"/>
          <p:cNvPicPr>
            <a:picLocks noRot="1" noChangeAspect="1"/>
          </p:cNvPicPr>
          <p:nvPr>
            <a:quickTimeFile r:link="rId1"/>
          </p:nvPr>
        </p:nvPicPr>
        <p:blipFill>
          <a:blip r:embed="rId3"/>
          <a:stretch>
            <a:fillRect/>
          </a:stretch>
        </p:blipFill>
        <p:spPr>
          <a:xfrm>
            <a:off x="324465" y="2439127"/>
            <a:ext cx="5864942" cy="329903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30776" y="5738157"/>
            <a:ext cx="5603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Video: </a:t>
            </a:r>
            <a:r>
              <a:rPr lang="es-ES" dirty="0" err="1" smtClean="0"/>
              <a:t>https</a:t>
            </a:r>
            <a:r>
              <a:rPr lang="es-ES" dirty="0"/>
              <a:t>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OFqe-XZHcJg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545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6A3416-4681-944F-B159-55F9C618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8" y="425196"/>
            <a:ext cx="9720072" cy="1499616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Todas y todos podemos ser víctimas de formas de violencia sexual.</a:t>
            </a:r>
            <a:endParaRPr lang="es-MX" sz="36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97EF55E-B714-CE4E-B3F2-684C7A1CE46C}"/>
              </a:ext>
            </a:extLst>
          </p:cNvPr>
          <p:cNvSpPr txBox="1"/>
          <p:nvPr/>
        </p:nvSpPr>
        <p:spPr>
          <a:xfrm>
            <a:off x="4858225" y="2100834"/>
            <a:ext cx="7124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La violencia sexual en mujeres comienza desde la niñez, incluso desde los primeros meses de vida.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La mayor parte de los embarazos infantil y adolescente corresponden a violaciones sexuales, generalmente, por parte de familiares.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En México la campaña #MiPrimerAcoso puso en evidencia el grave problema del abuso sexual infantil a niñas.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FA446CF-D186-EA48-AC3D-A1EA06C4E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9" y="2084832"/>
            <a:ext cx="4533272" cy="39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5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DFDCDA9-8DB9-414F-9FD3-13EE052BE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039112"/>
            <a:ext cx="5083810" cy="41148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65708848-027E-1A4C-AD00-04A6B18C1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Matan a más hombres que a mujeres.</a:t>
            </a:r>
            <a:endParaRPr lang="es-MX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47A4C684-3E4C-EC41-911C-4B149E1D94C0}"/>
              </a:ext>
            </a:extLst>
          </p:cNvPr>
          <p:cNvSpPr txBox="1"/>
          <p:nvPr/>
        </p:nvSpPr>
        <p:spPr>
          <a:xfrm>
            <a:off x="5852160" y="1691033"/>
            <a:ext cx="59821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Las formas en que asesinan a las mujeres, tienen características particulares.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Mientras que por lo general a los hombres los asesinan con armas de fuego, por otros hombres, regularmente desconocidos, con las mujeres se utilizan otros métodos que apuntan al dominio del cuerpo y en la mayor parte de los casos son asesinadas por hombres conocidos.</a:t>
            </a:r>
          </a:p>
        </p:txBody>
      </p:sp>
    </p:spTree>
    <p:extLst>
      <p:ext uri="{BB962C8B-B14F-4D97-AF65-F5344CB8AC3E}">
        <p14:creationId xmlns:p14="http://schemas.microsoft.com/office/powerpoint/2010/main" val="324231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750</TotalTime>
  <Words>880</Words>
  <Application>Microsoft Macintosh PowerPoint</Application>
  <PresentationFormat>Personalizado</PresentationFormat>
  <Paragraphs>60</Paragraphs>
  <Slides>23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Integral</vt:lpstr>
      <vt:lpstr>Incorporación de la perspectiva de género en el transporte colectivo</vt:lpstr>
      <vt:lpstr>cONTENIDO</vt:lpstr>
      <vt:lpstr>1. Igualdad y buen trato a mujeres, compañeras de trabajo y usuarias del servicio de transporte.</vt:lpstr>
      <vt:lpstr>Desigualdad</vt:lpstr>
      <vt:lpstr>Políticas a favor de la inclusión</vt:lpstr>
      <vt:lpstr>Desigualdad de género</vt:lpstr>
      <vt:lpstr>Todas y todos estamos expuestos a la violencia y a la inseguridad.</vt:lpstr>
      <vt:lpstr>Todas y todos podemos ser víctimas de formas de violencia sexual.</vt:lpstr>
      <vt:lpstr>Matan a más hombres que a mujeres.</vt:lpstr>
      <vt:lpstr>No todos los hombres acosan.</vt:lpstr>
      <vt:lpstr>Perspectiva de género.</vt:lpstr>
      <vt:lpstr>lAS MUJERES Y EL TRABAJO REMUNERADO.</vt:lpstr>
      <vt:lpstr>Presentación de PowerPoint</vt:lpstr>
      <vt:lpstr>La lucha por la igualdad entre mujeres y hombres.</vt:lpstr>
      <vt:lpstr>La violencia contra las mujeres.</vt:lpstr>
      <vt:lpstr>Presentación de PowerPoint</vt:lpstr>
      <vt:lpstr>Presentación de PowerPoint</vt:lpstr>
      <vt:lpstr>Presentación de PowerPoint</vt:lpstr>
      <vt:lpstr>2. Recomendaciones</vt:lpstr>
      <vt:lpstr>MIRADAS Y TOCAMIENTOS. LENGUAJE CORPORAL.</vt:lpstr>
      <vt:lpstr>CUIDADO DEL ESPACIO.</vt:lpstr>
      <vt:lpstr>SUSTANCIAS. OFRECER AGUA O DULCES.</vt:lpstr>
      <vt:lpstr>5 PUNTOS CLAVE PARA APLICAR LA PERSPECTIVA DE GÉNERO EN EL TRABAJO DE CONDUCTOR/a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 de género en el servicio de transporte</dc:title>
  <dc:creator>Microsoft Office User</dc:creator>
  <cp:lastModifiedBy>Cristina Palacios</cp:lastModifiedBy>
  <cp:revision>128</cp:revision>
  <dcterms:created xsi:type="dcterms:W3CDTF">2019-02-23T22:02:54Z</dcterms:created>
  <dcterms:modified xsi:type="dcterms:W3CDTF">2019-03-06T00:05:20Z</dcterms:modified>
</cp:coreProperties>
</file>